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56" r:id="rId3"/>
    <p:sldId id="257" r:id="rId4"/>
    <p:sldId id="258" r:id="rId5"/>
    <p:sldId id="259" r:id="rId6"/>
    <p:sldId id="261" r:id="rId7"/>
    <p:sldId id="263" r:id="rId8"/>
    <p:sldId id="264" r:id="rId9"/>
    <p:sldId id="265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883" autoAdjust="0"/>
  </p:normalViewPr>
  <p:slideViewPr>
    <p:cSldViewPr>
      <p:cViewPr varScale="1">
        <p:scale>
          <a:sx n="84" d="100"/>
          <a:sy n="84" d="100"/>
        </p:scale>
        <p:origin x="-23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D2A6E-BA61-4AF2-AFB4-71C2463120D1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E11DE-D8D8-4A30-81E9-783CD2DF5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4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11DE-D8D8-4A30-81E9-783CD2DF5B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49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Бывают ситуации, когда учащиеся имеют академическую задолженность по основным предметам (например, учащийся 9 класса не сдал основной экзамен по ОГЭ). Для этого в системе "Сетевой Город. Образование" предусмотрена возможность </a:t>
            </a:r>
            <a:r>
              <a:rPr lang="ru-RU" u="sng" dirty="0" smtClean="0"/>
              <a:t>условного выпуска </a:t>
            </a:r>
            <a:r>
              <a:rPr lang="ru-RU" dirty="0" smtClean="0"/>
              <a:t>из школы.</a:t>
            </a:r>
          </a:p>
          <a:p>
            <a:endParaRPr lang="ru-RU" dirty="0" smtClean="0"/>
          </a:p>
          <a:p>
            <a:r>
              <a:rPr lang="ru-RU" dirty="0" smtClean="0"/>
              <a:t>Эта возможность позволяет всей школе начать работать в системе "СГО" в следующем учебном году, не дожидаясь, пока такие отдельные ученики пересдадут те предметы, по которым они не успевали. (Согласно статье 58 Федерального закона №273 "Об образовании", пересдача академической задолженности возможна в течение всего следующего учебного года, на практике обычно пересдача происходит осенью.)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11DE-D8D8-4A30-81E9-783CD2DF5B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</a:t>
            </a:r>
            <a:r>
              <a:rPr lang="ru-RU" dirty="0" smtClean="0"/>
              <a:t>о окончании учебного года при выставлении в системе "СГО" итоговых отметок не сдавшим детям </a:t>
            </a:r>
            <a:r>
              <a:rPr lang="ru-RU" sz="1600" b="1" u="sng" dirty="0" smtClean="0"/>
              <a:t>двойки </a:t>
            </a:r>
            <a:r>
              <a:rPr lang="ru-RU" sz="1600" b="1" u="sng" baseline="0" dirty="0" smtClean="0"/>
              <a:t>ставим </a:t>
            </a:r>
            <a:r>
              <a:rPr lang="ru-RU" sz="1600" b="1" u="sng" dirty="0" smtClean="0"/>
              <a:t>обязательно</a:t>
            </a:r>
            <a:r>
              <a:rPr lang="ru-RU" baseline="0" dirty="0" smtClean="0"/>
              <a:t> (если не поставить двойку, в дальнейшем это поле будет недоступно для редактирования и выставить нужную оценку и корректно внести изменение в приказ будет невозможно)</a:t>
            </a:r>
            <a:r>
              <a:rPr lang="ru-RU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Итак в случае, если в графах "Экзамен" и "Итог" ученики имеют "двойки" по основным предметам, то для этих учеников в экране "Книга движения учащихся» создаем</a:t>
            </a:r>
            <a:r>
              <a:rPr lang="ru-RU" baseline="0" dirty="0" smtClean="0"/>
              <a:t> приказ с типом документа – Выпускники,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11DE-D8D8-4A30-81E9-783CD2DF5B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43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Подтип документа – Условный выпуск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11DE-D8D8-4A30-81E9-783CD2DF5B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5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Добавляете ребёнка с двойкой в приказ и видите в поле Аттестат формулировку «без аттестата об основном общем образовании». </a:t>
            </a:r>
          </a:p>
          <a:p>
            <a:r>
              <a:rPr lang="ru-RU" dirty="0" smtClean="0"/>
              <a:t>В случае необходимости данного ребенка в будущем</a:t>
            </a:r>
            <a:r>
              <a:rPr lang="ru-RU" baseline="0" dirty="0" smtClean="0"/>
              <a:t> году можно будет зачислить в ту же параллель, но в основном они у вас приказом по школе зачисляются для сдачи задолженности и зачислять его в АИС СГО нет необходимости. </a:t>
            </a:r>
          </a:p>
          <a:p>
            <a:r>
              <a:rPr lang="ru-RU" baseline="0" dirty="0" smtClean="0"/>
              <a:t>Вы видите при нажатии редактирования у вас появляется поле Дата ликвидации задолженности. Но прежде чем проставлять эту дату надо исправить оценку. Если не исправить оценку, а проставить дату, система не позволит изменить формулировку в графе Аттестат, это поле будет не редактируемое. Поэтому важно соблюсти порядок действий. Итак в сентябре, даже при закрытом учебном году 2020/2021, вы можете исправить итоговые отметки «условно выпущенных». Для этого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11DE-D8D8-4A30-81E9-783CD2DF5BC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52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Вы заходите в 2020/2021 </a:t>
            </a:r>
            <a:r>
              <a:rPr lang="ru-RU" dirty="0" err="1" smtClean="0"/>
              <a:t>уч.год</a:t>
            </a:r>
            <a:r>
              <a:rPr lang="ru-RU" dirty="0" smtClean="0"/>
              <a:t> и в Итоговых отметках</a:t>
            </a:r>
            <a:r>
              <a:rPr lang="ru-RU" baseline="0" dirty="0" smtClean="0"/>
              <a:t> </a:t>
            </a:r>
            <a:r>
              <a:rPr lang="ru-RU" dirty="0" smtClean="0"/>
              <a:t>изменяете оценку за ОГЭ</a:t>
            </a:r>
          </a:p>
          <a:p>
            <a:pPr marL="228600" indent="-228600">
              <a:buAutoNum type="arabicPeriod"/>
            </a:pPr>
            <a:r>
              <a:rPr lang="ru-RU" dirty="0" smtClean="0"/>
              <a:t>В</a:t>
            </a:r>
            <a:r>
              <a:rPr lang="ru-RU" baseline="0" dirty="0" smtClean="0"/>
              <a:t> Книге движения учащихся находите нужный приказ. Входите в него, н</a:t>
            </a:r>
            <a:r>
              <a:rPr lang="ru-RU" dirty="0" smtClean="0"/>
              <a:t>ажимаете Редактировать у нужного вам ребенка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/>
              <a:t>Из выпадающего списка выбираете Аттестат об основном общем образовании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/>
              <a:t>Проставляете дату погашения задолженности</a:t>
            </a:r>
          </a:p>
          <a:p>
            <a:pPr marL="0" indent="0">
              <a:buNone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делать, если "Дата ликвидации задолженности" была проставлена раньше отметки и возможность исправления отметок закрылась?</a:t>
            </a:r>
            <a:b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случае в приказе об условном выпуске нужно стереть "Дату ликвидации задолженности", затем исправить итоговые отметки, затем снова вписать "Дату ликвидации задолженности".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11DE-D8D8-4A30-81E9-783CD2DF5B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34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Вторая тема нашей консультации – выставление</a:t>
            </a:r>
            <a:r>
              <a:rPr lang="ru-RU" baseline="0" dirty="0" smtClean="0"/>
              <a:t> годовых оценок.</a:t>
            </a:r>
          </a:p>
          <a:p>
            <a:r>
              <a:rPr lang="ru-RU" baseline="0" dirty="0" smtClean="0"/>
              <a:t>Анализ %-та выставленных годовых оценок в отдельных школах показал, что 98% вместо 100% чаще всего возникает по причине некорректного выставления годовых оценок по предметам, на которых класс разбивается на подгруппы.</a:t>
            </a:r>
          </a:p>
          <a:p>
            <a:r>
              <a:rPr lang="ru-RU" baseline="0" dirty="0" smtClean="0"/>
              <a:t>При этом в «Сводном отчёте классного руководителя» такие ученики, к сожалению, не отображаются.</a:t>
            </a:r>
          </a:p>
          <a:p>
            <a:r>
              <a:rPr lang="ru-RU" baseline="0" dirty="0" smtClean="0"/>
              <a:t>Но их можно увидеть в «Распечатке классного журнала». По таким ученикам в «Распечатке классного журнала» нет годовых оценок, хотя в интерфейсе «Итоговые оценки» выглядит так, будто они есть.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11DE-D8D8-4A30-81E9-783CD2DF5BC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5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мы снова возвращаемся</a:t>
            </a:r>
            <a:r>
              <a:rPr lang="ru-RU" baseline="0" dirty="0" smtClean="0"/>
              <a:t> к онлайн-консультации от 1 декабря 2020 года, в которой мы обращали ваше внимание на выставление итоговых оценок по подгруппам.</a:t>
            </a:r>
          </a:p>
          <a:p>
            <a:r>
              <a:rPr lang="ru-RU" dirty="0" smtClean="0"/>
              <a:t>Ученики, добавленные в подгруппу хотя бы в одном учебном периоде, отображаются в разделе Итоговые отметки за любой </a:t>
            </a:r>
            <a:r>
              <a:rPr lang="ru-RU" smtClean="0"/>
              <a:t>учебный</a:t>
            </a:r>
            <a:r>
              <a:rPr lang="ru-RU" baseline="0" smtClean="0"/>
              <a:t> период</a:t>
            </a:r>
            <a:r>
              <a:rPr lang="ru-RU" smtClean="0"/>
              <a:t>.</a:t>
            </a:r>
            <a:endParaRPr lang="ru-RU" dirty="0" smtClean="0"/>
          </a:p>
          <a:p>
            <a:r>
              <a:rPr lang="ru-RU" dirty="0" smtClean="0"/>
              <a:t>Если в Итоговых отметках за четверть отображаются «лишние» ученики, следует проверить состав подгрупп в других учебных периодах.</a:t>
            </a:r>
          </a:p>
          <a:p>
            <a:r>
              <a:rPr lang="ru-RU" dirty="0" smtClean="0"/>
              <a:t>Ученики, которые в разных учебных периодах числились в разных подгруппах, в Итоговых отметках отображаются во всех этих подгруппах в каждом учебном периоде года,</a:t>
            </a:r>
            <a:r>
              <a:rPr lang="ru-RU" baseline="0" dirty="0" smtClean="0"/>
              <a:t> и при выставлении годовых оценок тоже.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11DE-D8D8-4A30-81E9-783CD2DF5B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5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заметили, что ошибка возникает, когда</a:t>
            </a:r>
            <a:r>
              <a:rPr lang="ru-RU" baseline="0" dirty="0" smtClean="0"/>
              <a:t> учеников, например, в 1 полугодии, включают в 1-ю подгруппу, а во втором – во-вторую. А учеников из второй подгруппы, наоборот, включают в первую. Причём, сразу много учеников меняют местами в подгруппах.</a:t>
            </a:r>
            <a:endParaRPr lang="ru-RU" dirty="0" smtClean="0"/>
          </a:p>
          <a:p>
            <a:r>
              <a:rPr lang="ru-RU" dirty="0" smtClean="0"/>
              <a:t>Здесь важно</a:t>
            </a:r>
            <a:r>
              <a:rPr lang="ru-RU" baseline="0" dirty="0" smtClean="0"/>
              <a:t> запомнить и всегда соблюдать важную деталь.</a:t>
            </a:r>
          </a:p>
          <a:p>
            <a:r>
              <a:rPr lang="ru-RU" dirty="0" smtClean="0"/>
              <a:t>Для ученика, добавленного в две подгруппы, итоговая отметка ставится в одной из подгрупп.  Во второй подгруппе эта отметка отображается без возможности редактирования.</a:t>
            </a:r>
          </a:p>
          <a:p>
            <a:r>
              <a:rPr lang="ru-RU" dirty="0" smtClean="0"/>
              <a:t>Отметка должна выставляться в той подгруппе, где ученик обучается на конец учебного периода.</a:t>
            </a:r>
          </a:p>
          <a:p>
            <a:r>
              <a:rPr lang="ru-RU" dirty="0" smtClean="0"/>
              <a:t>Если годовую</a:t>
            </a:r>
            <a:r>
              <a:rPr lang="ru-RU" baseline="0" dirty="0" smtClean="0"/>
              <a:t> оценку поставить в подгруппе, в которой ученики учились в первом полугодии, программа это позволит, но в «Распечатке классного журнала» за второе полугодие эти оценки не отобразятся, и такое выставление годовых оценок снизит процент в «Отчёте по ведению </a:t>
            </a:r>
            <a:r>
              <a:rPr lang="ru-RU" baseline="0" smtClean="0"/>
              <a:t>электронных журналов».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E11DE-D8D8-4A30-81E9-783CD2DF5B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5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одним вырезанным углом 15"/>
          <p:cNvSpPr/>
          <p:nvPr/>
        </p:nvSpPr>
        <p:spPr>
          <a:xfrm rot="10800000" flipV="1">
            <a:off x="251516" y="2636912"/>
            <a:ext cx="8640959" cy="1029323"/>
          </a:xfrm>
          <a:prstGeom prst="snip1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 rot="10800000">
            <a:off x="251519" y="3600000"/>
            <a:ext cx="8640958" cy="491860"/>
          </a:xfrm>
          <a:prstGeom prst="snip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64096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accent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251520" y="3611607"/>
            <a:ext cx="864096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accent3">
                    <a:lumMod val="9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ый треугольник 14"/>
          <p:cNvSpPr/>
          <p:nvPr/>
        </p:nvSpPr>
        <p:spPr>
          <a:xfrm flipH="1" flipV="1">
            <a:off x="2781566" y="5240929"/>
            <a:ext cx="6362434" cy="692103"/>
          </a:xfrm>
          <a:custGeom>
            <a:avLst/>
            <a:gdLst>
              <a:gd name="connsiteX0" fmla="*/ 0 w 3393603"/>
              <a:gd name="connsiteY0" fmla="*/ 468052 h 468052"/>
              <a:gd name="connsiteX1" fmla="*/ 0 w 3393603"/>
              <a:gd name="connsiteY1" fmla="*/ 0 h 468052"/>
              <a:gd name="connsiteX2" fmla="*/ 3393603 w 3393603"/>
              <a:gd name="connsiteY2" fmla="*/ 468052 h 468052"/>
              <a:gd name="connsiteX3" fmla="*/ 0 w 3393603"/>
              <a:gd name="connsiteY3" fmla="*/ 468052 h 468052"/>
              <a:gd name="connsiteX0" fmla="*/ 0 w 6362434"/>
              <a:gd name="connsiteY0" fmla="*/ 468052 h 1239948"/>
              <a:gd name="connsiteX1" fmla="*/ 0 w 6362434"/>
              <a:gd name="connsiteY1" fmla="*/ 0 h 1239948"/>
              <a:gd name="connsiteX2" fmla="*/ 6362434 w 6362434"/>
              <a:gd name="connsiteY2" fmla="*/ 1239948 h 1239948"/>
              <a:gd name="connsiteX3" fmla="*/ 0 w 6362434"/>
              <a:gd name="connsiteY3" fmla="*/ 468052 h 12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2434" h="1239948">
                <a:moveTo>
                  <a:pt x="0" y="468052"/>
                </a:moveTo>
                <a:lnTo>
                  <a:pt x="0" y="0"/>
                </a:lnTo>
                <a:lnTo>
                  <a:pt x="6362434" y="1239948"/>
                </a:lnTo>
                <a:lnTo>
                  <a:pt x="0" y="468052"/>
                </a:lnTo>
                <a:close/>
              </a:path>
            </a:pathLst>
          </a:custGeom>
          <a:gradFill>
            <a:gsLst>
              <a:gs pos="9000">
                <a:schemeClr val="accent4">
                  <a:lumMod val="50000"/>
                </a:schemeClr>
              </a:gs>
              <a:gs pos="67000">
                <a:schemeClr val="accent4">
                  <a:lumMod val="60000"/>
                  <a:lumOff val="40000"/>
                </a:schemeClr>
              </a:gs>
              <a:gs pos="46000">
                <a:schemeClr val="accent1">
                  <a:tint val="23500"/>
                  <a:satMod val="160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0"/>
          <p:cNvSpPr/>
          <p:nvPr/>
        </p:nvSpPr>
        <p:spPr>
          <a:xfrm flipH="1">
            <a:off x="-3765" y="5000979"/>
            <a:ext cx="8464197" cy="1864110"/>
          </a:xfrm>
          <a:custGeom>
            <a:avLst/>
            <a:gdLst>
              <a:gd name="connsiteX0" fmla="*/ 0 w 288032"/>
              <a:gd name="connsiteY0" fmla="*/ 468052 h 468052"/>
              <a:gd name="connsiteX1" fmla="*/ 0 w 288032"/>
              <a:gd name="connsiteY1" fmla="*/ 0 h 468052"/>
              <a:gd name="connsiteX2" fmla="*/ 288032 w 288032"/>
              <a:gd name="connsiteY2" fmla="*/ 468052 h 468052"/>
              <a:gd name="connsiteX3" fmla="*/ 0 w 288032"/>
              <a:gd name="connsiteY3" fmla="*/ 468052 h 468052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156" h="776811">
                <a:moveTo>
                  <a:pt x="0" y="776811"/>
                </a:moveTo>
                <a:lnTo>
                  <a:pt x="1128156" y="0"/>
                </a:lnTo>
                <a:lnTo>
                  <a:pt x="288032" y="776811"/>
                </a:lnTo>
                <a:lnTo>
                  <a:pt x="0" y="77681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B6E9A0-E17B-40B8-B04E-9809775F061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14" name="Прямоугольный треугольник 10"/>
          <p:cNvSpPr/>
          <p:nvPr/>
        </p:nvSpPr>
        <p:spPr>
          <a:xfrm flipH="1">
            <a:off x="0" y="4997672"/>
            <a:ext cx="5220072" cy="1871748"/>
          </a:xfrm>
          <a:custGeom>
            <a:avLst/>
            <a:gdLst>
              <a:gd name="connsiteX0" fmla="*/ 0 w 288032"/>
              <a:gd name="connsiteY0" fmla="*/ 468052 h 468052"/>
              <a:gd name="connsiteX1" fmla="*/ 0 w 288032"/>
              <a:gd name="connsiteY1" fmla="*/ 0 h 468052"/>
              <a:gd name="connsiteX2" fmla="*/ 288032 w 288032"/>
              <a:gd name="connsiteY2" fmla="*/ 468052 h 468052"/>
              <a:gd name="connsiteX3" fmla="*/ 0 w 288032"/>
              <a:gd name="connsiteY3" fmla="*/ 468052 h 468052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156" h="776811">
                <a:moveTo>
                  <a:pt x="0" y="776811"/>
                </a:moveTo>
                <a:lnTo>
                  <a:pt x="1128156" y="0"/>
                </a:lnTo>
                <a:lnTo>
                  <a:pt x="288032" y="776811"/>
                </a:lnTo>
                <a:lnTo>
                  <a:pt x="0" y="77681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AD6584-FD57-43B0-BE36-36DF090CECB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Прямоугольный треугольник 10"/>
          <p:cNvSpPr/>
          <p:nvPr/>
        </p:nvSpPr>
        <p:spPr>
          <a:xfrm flipV="1">
            <a:off x="251520" y="3600000"/>
            <a:ext cx="3907186" cy="469796"/>
          </a:xfrm>
          <a:custGeom>
            <a:avLst/>
            <a:gdLst>
              <a:gd name="connsiteX0" fmla="*/ 0 w 288032"/>
              <a:gd name="connsiteY0" fmla="*/ 468052 h 468052"/>
              <a:gd name="connsiteX1" fmla="*/ 0 w 288032"/>
              <a:gd name="connsiteY1" fmla="*/ 0 h 468052"/>
              <a:gd name="connsiteX2" fmla="*/ 288032 w 288032"/>
              <a:gd name="connsiteY2" fmla="*/ 468052 h 468052"/>
              <a:gd name="connsiteX3" fmla="*/ 0 w 288032"/>
              <a:gd name="connsiteY3" fmla="*/ 468052 h 468052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156" h="776811">
                <a:moveTo>
                  <a:pt x="0" y="776811"/>
                </a:moveTo>
                <a:lnTo>
                  <a:pt x="1128156" y="0"/>
                </a:lnTo>
                <a:lnTo>
                  <a:pt x="288032" y="776811"/>
                </a:lnTo>
                <a:lnTo>
                  <a:pt x="0" y="77681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323701" y="360000"/>
            <a:ext cx="1223963" cy="8636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E9A0-E17B-40B8-B04E-9809775F061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6584-FD57-43B0-BE36-36DF090CE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7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E9A0-E17B-40B8-B04E-9809775F061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6584-FD57-43B0-BE36-36DF090CE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0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6E9A0-E17B-40B8-B04E-9809775F061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D6584-FD57-43B0-BE36-36DF090CECB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вырезанным углом 6"/>
          <p:cNvSpPr/>
          <p:nvPr/>
        </p:nvSpPr>
        <p:spPr>
          <a:xfrm rot="10800000">
            <a:off x="251519" y="1916830"/>
            <a:ext cx="8640959" cy="936105"/>
          </a:xfrm>
          <a:prstGeom prst="snip1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152128"/>
          </a:xfr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>
              <a:buNone/>
              <a:defRPr sz="41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5856" y="3003720"/>
            <a:ext cx="5616624" cy="3161584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6E9A0-E17B-40B8-B04E-9809775F061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D6584-FD57-43B0-BE36-36DF090CEC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ый треугольник 10"/>
          <p:cNvSpPr/>
          <p:nvPr/>
        </p:nvSpPr>
        <p:spPr>
          <a:xfrm flipH="1" flipV="1">
            <a:off x="755576" y="1916832"/>
            <a:ext cx="2520280" cy="936106"/>
          </a:xfrm>
          <a:custGeom>
            <a:avLst/>
            <a:gdLst>
              <a:gd name="connsiteX0" fmla="*/ 0 w 288032"/>
              <a:gd name="connsiteY0" fmla="*/ 468052 h 468052"/>
              <a:gd name="connsiteX1" fmla="*/ 0 w 288032"/>
              <a:gd name="connsiteY1" fmla="*/ 0 h 468052"/>
              <a:gd name="connsiteX2" fmla="*/ 288032 w 288032"/>
              <a:gd name="connsiteY2" fmla="*/ 468052 h 468052"/>
              <a:gd name="connsiteX3" fmla="*/ 0 w 288032"/>
              <a:gd name="connsiteY3" fmla="*/ 468052 h 468052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156" h="776811">
                <a:moveTo>
                  <a:pt x="0" y="776811"/>
                </a:moveTo>
                <a:lnTo>
                  <a:pt x="1128156" y="0"/>
                </a:lnTo>
                <a:lnTo>
                  <a:pt x="288032" y="776811"/>
                </a:lnTo>
                <a:lnTo>
                  <a:pt x="0" y="77681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10"/>
          <p:cNvSpPr/>
          <p:nvPr/>
        </p:nvSpPr>
        <p:spPr>
          <a:xfrm flipH="1" flipV="1">
            <a:off x="755576" y="1916832"/>
            <a:ext cx="2016224" cy="936106"/>
          </a:xfrm>
          <a:custGeom>
            <a:avLst/>
            <a:gdLst>
              <a:gd name="connsiteX0" fmla="*/ 0 w 288032"/>
              <a:gd name="connsiteY0" fmla="*/ 468052 h 468052"/>
              <a:gd name="connsiteX1" fmla="*/ 0 w 288032"/>
              <a:gd name="connsiteY1" fmla="*/ 0 h 468052"/>
              <a:gd name="connsiteX2" fmla="*/ 288032 w 288032"/>
              <a:gd name="connsiteY2" fmla="*/ 468052 h 468052"/>
              <a:gd name="connsiteX3" fmla="*/ 0 w 288032"/>
              <a:gd name="connsiteY3" fmla="*/ 468052 h 468052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156" h="776811">
                <a:moveTo>
                  <a:pt x="0" y="776811"/>
                </a:moveTo>
                <a:lnTo>
                  <a:pt x="1128156" y="0"/>
                </a:lnTo>
                <a:lnTo>
                  <a:pt x="288032" y="776811"/>
                </a:lnTo>
                <a:lnTo>
                  <a:pt x="0" y="77681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16"/>
          <p:cNvSpPr>
            <a:spLocks noGrp="1"/>
          </p:cNvSpPr>
          <p:nvPr>
            <p:ph type="subTitle" idx="13"/>
          </p:nvPr>
        </p:nvSpPr>
        <p:spPr>
          <a:xfrm>
            <a:off x="251519" y="1916832"/>
            <a:ext cx="8640960" cy="936106"/>
          </a:xfrm>
        </p:spPr>
        <p:txBody>
          <a:bodyPr lIns="45720" rIns="45720" anchor="ctr"/>
          <a:lstStyle>
            <a:lvl1pPr marL="0" marR="64008" indent="0" algn="r">
              <a:buNone/>
              <a:defRPr>
                <a:solidFill>
                  <a:schemeClr val="accent3">
                    <a:lumMod val="9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81328"/>
            <a:ext cx="4244280" cy="47559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244280" cy="47559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6E9A0-E17B-40B8-B04E-9809775F061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D6584-FD57-43B0-BE36-36DF090CEC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864096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763344"/>
            <a:ext cx="4245868" cy="762000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2">
                <a:lumMod val="75000"/>
              </a:schemeClr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763344"/>
            <a:ext cx="4247454" cy="762000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bg2">
                <a:lumMod val="75000"/>
              </a:schemeClr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51520" y="1516302"/>
            <a:ext cx="4245868" cy="4072938"/>
          </a:xfrm>
          <a:ln w="38100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</p:spPr>
        <p:txBody>
          <a:bodyPr/>
          <a:lstStyle>
            <a:lvl1pPr marL="365760" indent="-256032">
              <a:buFont typeface="Wingdings" panose="05000000000000000000" pitchFamily="2" charset="2"/>
              <a:buChar char="v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9" y="1516302"/>
            <a:ext cx="4248472" cy="4072938"/>
          </a:xfrm>
          <a:ln w="38100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</p:spPr>
        <p:txBody>
          <a:bodyPr/>
          <a:lstStyle>
            <a:lvl1pPr marL="365760" indent="-256032">
              <a:spcBef>
                <a:spcPts val="0"/>
              </a:spcBef>
              <a:buFont typeface="Wingdings" panose="05000000000000000000" pitchFamily="2" charset="2"/>
              <a:buChar char="v"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6E9A0-E17B-40B8-B04E-9809775F061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D6584-FD57-43B0-BE36-36DF090CEC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6E9A0-E17B-40B8-B04E-9809775F061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D6584-FD57-43B0-BE36-36DF090CECB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B6E9A0-E17B-40B8-B04E-9809775F061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D6584-FD57-43B0-BE36-36DF090CECB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251521" y="274638"/>
            <a:ext cx="8640960" cy="1143000"/>
          </a:xfrm>
        </p:spPr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/>
        </p:nvSpPr>
        <p:spPr>
          <a:xfrm rot="10800000">
            <a:off x="4427979" y="5373216"/>
            <a:ext cx="4464489" cy="1036566"/>
          </a:xfrm>
          <a:prstGeom prst="snip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 rot="10800000" flipV="1">
            <a:off x="251515" y="4869160"/>
            <a:ext cx="8640959" cy="458937"/>
          </a:xfrm>
          <a:prstGeom prst="snip1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1"/>
            <a:ext cx="4472880" cy="1054682"/>
          </a:xfrm>
        </p:spPr>
        <p:txBody>
          <a:bodyPr anchor="ctr"/>
          <a:lstStyle>
            <a:lvl1pPr marL="0" indent="0" algn="r">
              <a:buNone/>
              <a:defRPr sz="1600">
                <a:solidFill>
                  <a:schemeClr val="accent3">
                    <a:lumMod val="90000"/>
                  </a:schemeClr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8640960" cy="3456384"/>
          </a:xfrm>
          <a:ln w="38100">
            <a:solidFill>
              <a:schemeClr val="accent2"/>
            </a:solidFill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2B6E9A0-E17B-40B8-B04E-9809775F061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D6584-FD57-43B0-BE36-36DF090CECB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одзаголовок 16"/>
          <p:cNvSpPr>
            <a:spLocks noGrp="1"/>
          </p:cNvSpPr>
          <p:nvPr>
            <p:ph type="subTitle" idx="13"/>
          </p:nvPr>
        </p:nvSpPr>
        <p:spPr>
          <a:xfrm>
            <a:off x="251511" y="4869160"/>
            <a:ext cx="8640960" cy="45893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accent3">
                    <a:lumMod val="9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 dirty="0"/>
          </a:p>
        </p:txBody>
      </p:sp>
      <p:sp>
        <p:nvSpPr>
          <p:cNvPr id="13" name="Заголовок 5"/>
          <p:cNvSpPr>
            <a:spLocks noGrp="1"/>
          </p:cNvSpPr>
          <p:nvPr>
            <p:ph type="title"/>
          </p:nvPr>
        </p:nvSpPr>
        <p:spPr>
          <a:xfrm>
            <a:off x="251521" y="274638"/>
            <a:ext cx="8640960" cy="1143000"/>
          </a:xfrm>
        </p:spPr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одним вырезанным углом 12"/>
          <p:cNvSpPr/>
          <p:nvPr/>
        </p:nvSpPr>
        <p:spPr>
          <a:xfrm rot="10800000">
            <a:off x="4427980" y="5786985"/>
            <a:ext cx="4464489" cy="666350"/>
          </a:xfrm>
          <a:prstGeom prst="snip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 rot="10800000" flipV="1">
            <a:off x="251511" y="5157191"/>
            <a:ext cx="8640959" cy="557785"/>
          </a:xfrm>
          <a:prstGeom prst="snip1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0" y="5803441"/>
            <a:ext cx="44645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accent3">
                    <a:lumMod val="90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1511" y="1340768"/>
            <a:ext cx="8686800" cy="374441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B6E9A0-E17B-40B8-B04E-9809775F061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AD6584-FD57-43B0-BE36-36DF090CECB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5"/>
          <p:cNvSpPr txBox="1">
            <a:spLocks/>
          </p:cNvSpPr>
          <p:nvPr/>
        </p:nvSpPr>
        <p:spPr>
          <a:xfrm>
            <a:off x="251521" y="274638"/>
            <a:ext cx="864096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accent3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5" name="Подзаголовок 16"/>
          <p:cNvSpPr>
            <a:spLocks noGrp="1"/>
          </p:cNvSpPr>
          <p:nvPr>
            <p:ph type="subTitle" idx="13"/>
          </p:nvPr>
        </p:nvSpPr>
        <p:spPr>
          <a:xfrm>
            <a:off x="251509" y="5206615"/>
            <a:ext cx="8640960" cy="45893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accent3">
                    <a:lumMod val="9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 flipV="1">
            <a:off x="485717" y="332656"/>
            <a:ext cx="8209493" cy="936104"/>
          </a:xfrm>
          <a:prstGeom prst="snip1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 flipH="1" flipV="1">
            <a:off x="5292079" y="332656"/>
            <a:ext cx="3393603" cy="468052"/>
          </a:xfrm>
          <a:prstGeom prst="rtTriangle">
            <a:avLst/>
          </a:prstGeom>
          <a:gradFill>
            <a:gsLst>
              <a:gs pos="1000">
                <a:schemeClr val="accent4">
                  <a:lumMod val="50000"/>
                </a:schemeClr>
              </a:gs>
              <a:gs pos="51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1" y="274638"/>
            <a:ext cx="864096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251520" y="1481328"/>
            <a:ext cx="8640959" cy="4683976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2B6E9A0-E17B-40B8-B04E-9809775F061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4788024" y="800708"/>
            <a:ext cx="3907186" cy="468051"/>
          </a:xfrm>
          <a:custGeom>
            <a:avLst/>
            <a:gdLst>
              <a:gd name="connsiteX0" fmla="*/ 0 w 288032"/>
              <a:gd name="connsiteY0" fmla="*/ 468052 h 468052"/>
              <a:gd name="connsiteX1" fmla="*/ 0 w 288032"/>
              <a:gd name="connsiteY1" fmla="*/ 0 h 468052"/>
              <a:gd name="connsiteX2" fmla="*/ 288032 w 288032"/>
              <a:gd name="connsiteY2" fmla="*/ 468052 h 468052"/>
              <a:gd name="connsiteX3" fmla="*/ 0 w 288032"/>
              <a:gd name="connsiteY3" fmla="*/ 468052 h 468052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156" h="776811">
                <a:moveTo>
                  <a:pt x="0" y="776811"/>
                </a:moveTo>
                <a:lnTo>
                  <a:pt x="1128156" y="0"/>
                </a:lnTo>
                <a:lnTo>
                  <a:pt x="288032" y="776811"/>
                </a:lnTo>
                <a:lnTo>
                  <a:pt x="0" y="77681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0AD6584-FD57-43B0-BE36-36DF090CECB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flipH="1" flipV="1">
            <a:off x="5292080" y="332656"/>
            <a:ext cx="3393603" cy="332656"/>
          </a:xfrm>
          <a:prstGeom prst="rtTriangle">
            <a:avLst/>
          </a:prstGeom>
          <a:gradFill>
            <a:gsLst>
              <a:gs pos="94000">
                <a:schemeClr val="accent4">
                  <a:lumMod val="50000"/>
                </a:schemeClr>
              </a:gs>
              <a:gs pos="25000">
                <a:schemeClr val="accent4">
                  <a:lumMod val="60000"/>
                  <a:lumOff val="40000"/>
                </a:schemeClr>
              </a:gs>
              <a:gs pos="55000">
                <a:schemeClr val="accent1">
                  <a:tint val="23500"/>
                  <a:satMod val="1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flipH="1" flipV="1">
            <a:off x="5292079" y="332656"/>
            <a:ext cx="3393603" cy="166328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10"/>
          <p:cNvSpPr/>
          <p:nvPr/>
        </p:nvSpPr>
        <p:spPr>
          <a:xfrm>
            <a:off x="6137422" y="800709"/>
            <a:ext cx="2557788" cy="468051"/>
          </a:xfrm>
          <a:custGeom>
            <a:avLst/>
            <a:gdLst>
              <a:gd name="connsiteX0" fmla="*/ 0 w 288032"/>
              <a:gd name="connsiteY0" fmla="*/ 468052 h 468052"/>
              <a:gd name="connsiteX1" fmla="*/ 0 w 288032"/>
              <a:gd name="connsiteY1" fmla="*/ 0 h 468052"/>
              <a:gd name="connsiteX2" fmla="*/ 288032 w 288032"/>
              <a:gd name="connsiteY2" fmla="*/ 468052 h 468052"/>
              <a:gd name="connsiteX3" fmla="*/ 0 w 288032"/>
              <a:gd name="connsiteY3" fmla="*/ 468052 h 468052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156" h="776811">
                <a:moveTo>
                  <a:pt x="0" y="776811"/>
                </a:moveTo>
                <a:lnTo>
                  <a:pt x="1128156" y="0"/>
                </a:lnTo>
                <a:lnTo>
                  <a:pt x="288032" y="776811"/>
                </a:lnTo>
                <a:lnTo>
                  <a:pt x="0" y="77681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 flipV="1">
            <a:off x="251520" y="332656"/>
            <a:ext cx="8640960" cy="936104"/>
          </a:xfrm>
          <a:prstGeom prst="snip1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flipH="1" flipV="1">
            <a:off x="5498876" y="332656"/>
            <a:ext cx="3393603" cy="468052"/>
          </a:xfrm>
          <a:prstGeom prst="rtTriangle">
            <a:avLst/>
          </a:prstGeom>
          <a:gradFill>
            <a:gsLst>
              <a:gs pos="1000">
                <a:schemeClr val="accent4">
                  <a:lumMod val="50000"/>
                </a:schemeClr>
              </a:gs>
              <a:gs pos="51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10"/>
          <p:cNvSpPr/>
          <p:nvPr/>
        </p:nvSpPr>
        <p:spPr>
          <a:xfrm>
            <a:off x="4985294" y="800708"/>
            <a:ext cx="3907186" cy="468051"/>
          </a:xfrm>
          <a:custGeom>
            <a:avLst/>
            <a:gdLst>
              <a:gd name="connsiteX0" fmla="*/ 0 w 288032"/>
              <a:gd name="connsiteY0" fmla="*/ 468052 h 468052"/>
              <a:gd name="connsiteX1" fmla="*/ 0 w 288032"/>
              <a:gd name="connsiteY1" fmla="*/ 0 h 468052"/>
              <a:gd name="connsiteX2" fmla="*/ 288032 w 288032"/>
              <a:gd name="connsiteY2" fmla="*/ 468052 h 468052"/>
              <a:gd name="connsiteX3" fmla="*/ 0 w 288032"/>
              <a:gd name="connsiteY3" fmla="*/ 468052 h 468052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156" h="776811">
                <a:moveTo>
                  <a:pt x="0" y="776811"/>
                </a:moveTo>
                <a:lnTo>
                  <a:pt x="1128156" y="0"/>
                </a:lnTo>
                <a:lnTo>
                  <a:pt x="288032" y="776811"/>
                </a:lnTo>
                <a:lnTo>
                  <a:pt x="0" y="77681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ый треугольник 23"/>
          <p:cNvSpPr/>
          <p:nvPr/>
        </p:nvSpPr>
        <p:spPr>
          <a:xfrm flipH="1" flipV="1">
            <a:off x="5498877" y="332656"/>
            <a:ext cx="3393603" cy="332656"/>
          </a:xfrm>
          <a:prstGeom prst="rtTriangle">
            <a:avLst/>
          </a:prstGeom>
          <a:gradFill>
            <a:gsLst>
              <a:gs pos="94000">
                <a:schemeClr val="accent4">
                  <a:lumMod val="50000"/>
                </a:schemeClr>
              </a:gs>
              <a:gs pos="25000">
                <a:schemeClr val="accent4">
                  <a:lumMod val="60000"/>
                  <a:lumOff val="40000"/>
                </a:schemeClr>
              </a:gs>
              <a:gs pos="55000">
                <a:schemeClr val="accent1">
                  <a:tint val="23500"/>
                  <a:satMod val="1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/>
          <p:cNvSpPr/>
          <p:nvPr/>
        </p:nvSpPr>
        <p:spPr>
          <a:xfrm flipH="1" flipV="1">
            <a:off x="5498876" y="332656"/>
            <a:ext cx="3393603" cy="166328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ый треугольник 10"/>
          <p:cNvSpPr/>
          <p:nvPr/>
        </p:nvSpPr>
        <p:spPr>
          <a:xfrm>
            <a:off x="6334692" y="800709"/>
            <a:ext cx="2557788" cy="468051"/>
          </a:xfrm>
          <a:custGeom>
            <a:avLst/>
            <a:gdLst>
              <a:gd name="connsiteX0" fmla="*/ 0 w 288032"/>
              <a:gd name="connsiteY0" fmla="*/ 468052 h 468052"/>
              <a:gd name="connsiteX1" fmla="*/ 0 w 288032"/>
              <a:gd name="connsiteY1" fmla="*/ 0 h 468052"/>
              <a:gd name="connsiteX2" fmla="*/ 288032 w 288032"/>
              <a:gd name="connsiteY2" fmla="*/ 468052 h 468052"/>
              <a:gd name="connsiteX3" fmla="*/ 0 w 288032"/>
              <a:gd name="connsiteY3" fmla="*/ 468052 h 468052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  <a:gd name="connsiteX0" fmla="*/ 0 w 1128156"/>
              <a:gd name="connsiteY0" fmla="*/ 776811 h 776811"/>
              <a:gd name="connsiteX1" fmla="*/ 1128156 w 1128156"/>
              <a:gd name="connsiteY1" fmla="*/ 0 h 776811"/>
              <a:gd name="connsiteX2" fmla="*/ 288032 w 1128156"/>
              <a:gd name="connsiteY2" fmla="*/ 776811 h 776811"/>
              <a:gd name="connsiteX3" fmla="*/ 0 w 1128156"/>
              <a:gd name="connsiteY3" fmla="*/ 776811 h 77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156" h="776811">
                <a:moveTo>
                  <a:pt x="0" y="776811"/>
                </a:moveTo>
                <a:lnTo>
                  <a:pt x="1128156" y="0"/>
                </a:lnTo>
                <a:lnTo>
                  <a:pt x="288032" y="776811"/>
                </a:lnTo>
                <a:lnTo>
                  <a:pt x="0" y="77681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accent3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8.wdp"/><Relationship Id="rId5" Type="http://schemas.openxmlformats.org/officeDocument/2006/relationships/image" Target="../media/image9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9357"/>
            <a:ext cx="7772400" cy="211566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2"/>
                </a:solidFill>
              </a:rPr>
              <a:t>Онлайн-консультация 29.06.2021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886200"/>
            <a:ext cx="6696744" cy="17526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Корректная работа с выпускниками 9-х классов, не сдавшими ОГЭ</a:t>
            </a:r>
          </a:p>
          <a:p>
            <a:r>
              <a:rPr lang="ru-RU" dirty="0">
                <a:solidFill>
                  <a:schemeClr val="accent3">
                    <a:lumMod val="25000"/>
                  </a:schemeClr>
                </a:solidFill>
              </a:rPr>
              <a:t>Ошибки при выставлении годовых оценок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588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7625" y="1524000"/>
            <a:ext cx="9048750" cy="3837265"/>
            <a:chOff x="47625" y="1524000"/>
            <a:chExt cx="9048750" cy="383726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" y="1524000"/>
              <a:ext cx="904875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8244408" y="3717033"/>
              <a:ext cx="432048" cy="16442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51520" y="345430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статья 58 Федерального закона №273 "Об </a:t>
            </a:r>
            <a:r>
              <a:rPr lang="ru-RU" dirty="0"/>
              <a:t>образовании" </a:t>
            </a:r>
            <a:r>
              <a:rPr lang="ru-RU" dirty="0" smtClean="0"/>
              <a:t>пересдача </a:t>
            </a:r>
            <a:r>
              <a:rPr lang="ru-RU" dirty="0"/>
              <a:t>академической задолженности возможна в течение всего следующего учебного </a:t>
            </a:r>
            <a:r>
              <a:rPr lang="ru-RU" dirty="0" smtClean="0"/>
              <a:t>года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444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18" t="9156" r="29750" b="34400"/>
          <a:stretch/>
        </p:blipFill>
        <p:spPr bwMode="auto">
          <a:xfrm>
            <a:off x="1115616" y="1306414"/>
            <a:ext cx="6983869" cy="55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37763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случае, если в графах "Экзамен" и "Итог" ученики имеют "двойки" по основным предметам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229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281113"/>
            <a:ext cx="75247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80618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Подтип документа – Условный выпуск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375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3957" y="988120"/>
            <a:ext cx="8716085" cy="3160960"/>
            <a:chOff x="213957" y="268040"/>
            <a:chExt cx="8716085" cy="31609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57" y="268040"/>
              <a:ext cx="8716085" cy="3160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7884368" y="2852936"/>
              <a:ext cx="720080" cy="37916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9801"/>
            <a:ext cx="7141158" cy="271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7667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Редактирование документа о движении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78282" y="5877272"/>
            <a:ext cx="821909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7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456286" y="675042"/>
            <a:ext cx="5212689" cy="2753957"/>
            <a:chOff x="827584" y="332656"/>
            <a:chExt cx="5544616" cy="292932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827584" y="332656"/>
              <a:ext cx="5544616" cy="2827439"/>
              <a:chOff x="827584" y="332656"/>
              <a:chExt cx="5544616" cy="2827439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332656"/>
                <a:ext cx="5544616" cy="2827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3131840" y="2780928"/>
                <a:ext cx="720080" cy="37916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877173" y="295419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</a:rPr>
                <a:t>1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44494" y="3356992"/>
            <a:ext cx="8439518" cy="3384376"/>
            <a:chOff x="344494" y="3356992"/>
            <a:chExt cx="8439518" cy="338437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94" y="3356992"/>
              <a:ext cx="8439518" cy="338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956376" y="5949281"/>
              <a:ext cx="432048" cy="2160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563264" y="5867709"/>
              <a:ext cx="1088856" cy="37916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267744" y="6165305"/>
              <a:ext cx="3096344" cy="28803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58738" y="614526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</a:rPr>
                <a:t>3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6082" y="555987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</a:rPr>
                <a:t>4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52346" y="605065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</a:rPr>
                <a:t>2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5364088" y="980728"/>
            <a:ext cx="330488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51520" y="580618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Снятие задолженности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756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282" y="1628800"/>
            <a:ext cx="8645682" cy="229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8061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% выставленных годовых оценок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3501008"/>
            <a:ext cx="720080" cy="3791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699329"/>
            <a:ext cx="7200800" cy="60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4026" y="4054860"/>
            <a:ext cx="1168454" cy="271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07504" y="4081609"/>
            <a:ext cx="7488832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Сводный отчёт классного руководителя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63688" y="5528456"/>
            <a:ext cx="5887558" cy="5648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Распечатка классного журнала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280896" y="4081609"/>
            <a:ext cx="588104" cy="3791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699329"/>
            <a:ext cx="360040" cy="6018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8061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Подгруппы по учебным периодам</a:t>
            </a:r>
            <a:endParaRPr lang="ru-RU" sz="2800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3"/>
            <a:ext cx="4248472" cy="4355217"/>
          </a:xfrm>
          <a:prstGeom prst="rect">
            <a:avLst/>
          </a:prstGeo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11" y="3284984"/>
            <a:ext cx="4578518" cy="33843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56176" y="4339289"/>
            <a:ext cx="720080" cy="6018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55676" y="2348881"/>
            <a:ext cx="1404156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75756" y="4064164"/>
            <a:ext cx="1044116" cy="5889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499992" y="1484782"/>
            <a:ext cx="4456537" cy="180020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Ученики, которые в разных учебных периодах числились в разных подгруппах, в Итоговых отметках отображаются во всех этих подгруппах.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67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80618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Итоговые оценки в подгруппах</a:t>
            </a:r>
            <a:endParaRPr lang="ru-RU" sz="2400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4199837" cy="3960440"/>
          </a:xfrm>
          <a:prstGeom prst="rect">
            <a:avLst/>
          </a:prstGeo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03004"/>
            <a:ext cx="4182506" cy="1962000"/>
          </a:xfrm>
          <a:prstGeom prst="rect">
            <a:avLst/>
          </a:prstGeom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7"/>
            <a:ext cx="4278824" cy="3024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85745" y="3091512"/>
            <a:ext cx="504000" cy="3734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36000" y="6228821"/>
            <a:ext cx="504000" cy="3734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79512" y="1499892"/>
            <a:ext cx="4392488" cy="113701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ru-RU" dirty="0"/>
              <a:t>Отметка должна выставляться в той подгруппе, где ученик обучается на конец учебного периода</a:t>
            </a: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63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тарт2">
  <a:themeElements>
    <a:clrScheme name="Старт 3">
      <a:dk1>
        <a:sysClr val="windowText" lastClr="000000"/>
      </a:dk1>
      <a:lt1>
        <a:sysClr val="window" lastClr="FFFFFF"/>
      </a:lt1>
      <a:dk2>
        <a:srgbClr val="59A9F2"/>
      </a:dk2>
      <a:lt2>
        <a:srgbClr val="D8ECFC"/>
      </a:lt2>
      <a:accent1>
        <a:srgbClr val="0F6FC6"/>
      </a:accent1>
      <a:accent2>
        <a:srgbClr val="1102D8"/>
      </a:accent2>
      <a:accent3>
        <a:srgbClr val="D5D3F3"/>
      </a:accent3>
      <a:accent4>
        <a:srgbClr val="7070E4"/>
      </a:accent4>
      <a:accent5>
        <a:srgbClr val="4B11BF"/>
      </a:accent5>
      <a:accent6>
        <a:srgbClr val="7149E3"/>
      </a:accent6>
      <a:hlink>
        <a:srgbClr val="4E448C"/>
      </a:hlink>
      <a:folHlink>
        <a:srgbClr val="5341D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Старт2</Template>
  <TotalTime>188</TotalTime>
  <Words>826</Words>
  <Application>Microsoft Office PowerPoint</Application>
  <PresentationFormat>Экран (4:3)</PresentationFormat>
  <Paragraphs>55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Старт2</vt:lpstr>
      <vt:lpstr>Онлайн-консультация 29.06.2021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Миклашевская Виктория Викторовна</dc:creator>
  <cp:lastModifiedBy>Гуляева Елена Геннадьевна</cp:lastModifiedBy>
  <cp:revision>44</cp:revision>
  <cp:lastPrinted>2021-06-29T11:44:36Z</cp:lastPrinted>
  <dcterms:created xsi:type="dcterms:W3CDTF">2021-06-29T06:37:23Z</dcterms:created>
  <dcterms:modified xsi:type="dcterms:W3CDTF">2021-06-29T13:39:55Z</dcterms:modified>
</cp:coreProperties>
</file>